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"/>
          <p:cNvSpPr txBox="1"/>
          <p:nvPr>
            <p:ph type="ctrTitle"/>
          </p:nvPr>
        </p:nvSpPr>
        <p:spPr>
          <a:xfrm>
            <a:off x="457200" y="1447800"/>
            <a:ext cx="8229600" cy="1736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"/>
          <p:cNvSpPr txBox="1"/>
          <p:nvPr>
            <p:ph idx="1" type="subTitle"/>
          </p:nvPr>
        </p:nvSpPr>
        <p:spPr>
          <a:xfrm>
            <a:off x="1371600" y="34290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320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2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6" name="Google Shape;36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項物件" type="twoObj">
  <p:cSld name="TWO_OBJECTS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2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12"/>
          <p:cNvSpPr txBox="1"/>
          <p:nvPr>
            <p:ph idx="1" type="body"/>
          </p:nvPr>
        </p:nvSpPr>
        <p:spPr>
          <a:xfrm>
            <a:off x="457200" y="1600200"/>
            <a:ext cx="4038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9pPr>
          </a:lstStyle>
          <a:p/>
        </p:txBody>
      </p:sp>
      <p:sp>
        <p:nvSpPr>
          <p:cNvPr id="116" name="Google Shape;116;p12"/>
          <p:cNvSpPr txBox="1"/>
          <p:nvPr>
            <p:ph idx="2" type="body"/>
          </p:nvPr>
        </p:nvSpPr>
        <p:spPr>
          <a:xfrm>
            <a:off x="4648200" y="1600200"/>
            <a:ext cx="4038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9pPr>
          </a:lstStyle>
          <a:p/>
        </p:txBody>
      </p:sp>
      <p:sp>
        <p:nvSpPr>
          <p:cNvPr id="117" name="Google Shape;117;p12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12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區段標題" type="secHead">
  <p:cSld name="SECTION_HEADER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123" name="Google Shape;123;p13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3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物件" type="obj">
  <p:cSld name="OBJEC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4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4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4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"/>
          <p:cNvSpPr txBox="1"/>
          <p:nvPr>
            <p:ph type="title"/>
          </p:nvPr>
        </p:nvSpPr>
        <p:spPr>
          <a:xfrm rot="5400000">
            <a:off x="4724400" y="21336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"/>
          <p:cNvSpPr txBox="1"/>
          <p:nvPr>
            <p:ph idx="1" type="body"/>
          </p:nvPr>
        </p:nvSpPr>
        <p:spPr>
          <a:xfrm rot="5400000">
            <a:off x="533400" y="152400"/>
            <a:ext cx="58674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5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5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6"/>
          <p:cNvSpPr txBox="1"/>
          <p:nvPr>
            <p:ph idx="1" type="body"/>
          </p:nvPr>
        </p:nvSpPr>
        <p:spPr>
          <a:xfrm rot="5400000">
            <a:off x="2324100" y="-266700"/>
            <a:ext cx="44958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6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6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type="picTx">
  <p:cSld name="PICTURE_WITH_CAPTIO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85" name="Google Shape;85;p7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7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9pPr>
          </a:lstStyle>
          <a:p/>
        </p:txBody>
      </p:sp>
      <p:sp>
        <p:nvSpPr>
          <p:cNvPr id="91" name="Google Shape;91;p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92" name="Google Shape;92;p8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0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0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0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對" type="twoTxTwoObj">
  <p:cSld name="TWO_OBJECTS_WITH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107" name="Google Shape;107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9pPr>
          </a:lstStyle>
          <a:p/>
        </p:txBody>
      </p:sp>
      <p:sp>
        <p:nvSpPr>
          <p:cNvPr id="108" name="Google Shape;108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109" name="Google Shape;109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9pPr>
          </a:lstStyle>
          <a:p/>
        </p:txBody>
      </p:sp>
      <p:sp>
        <p:nvSpPr>
          <p:cNvPr id="110" name="Google Shape;110;p11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11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1847"/>
            </a:gs>
            <a:gs pos="100000">
              <a:schemeClr val="dk2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6350" y="20637"/>
            <a:ext cx="9144000" cy="6858000"/>
            <a:chOff x="0" y="0"/>
            <a:chExt cx="5760" cy="4320"/>
          </a:xfrm>
        </p:grpSpPr>
        <p:sp>
          <p:nvSpPr>
            <p:cNvPr id="7" name="Google Shape;7;p1"/>
            <p:cNvSpPr/>
            <p:nvPr/>
          </p:nvSpPr>
          <p:spPr>
            <a:xfrm>
              <a:off x="0" y="3072"/>
              <a:ext cx="5760" cy="1248"/>
            </a:xfrm>
            <a:custGeom>
              <a:rect b="b" l="l" r="r" t="t"/>
              <a:pathLst>
                <a:path extrusionOk="0" h="2296" w="6027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0" y="0"/>
              <a:ext cx="5760" cy="3072"/>
            </a:xfrm>
            <a:custGeom>
              <a:rect b="b" l="l" r="r" t="t"/>
              <a:pathLst>
                <a:path extrusionOk="0" h="2296" w="6027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rgbClr val="001847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" name="Google Shape;9;p1"/>
          <p:cNvSpPr/>
          <p:nvPr/>
        </p:nvSpPr>
        <p:spPr>
          <a:xfrm>
            <a:off x="6242050" y="6269037"/>
            <a:ext cx="2895600" cy="609600"/>
          </a:xfrm>
          <a:custGeom>
            <a:rect b="b" l="l" r="r" t="t"/>
            <a:pathLst>
              <a:path extrusionOk="0" h="246" w="5748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>
            <a:gsLst>
              <a:gs pos="0">
                <a:schemeClr val="dk2"/>
              </a:gs>
              <a:gs pos="100000">
                <a:schemeClr val="hlink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" name="Google Shape;10;p1"/>
          <p:cNvGrpSpPr/>
          <p:nvPr/>
        </p:nvGrpSpPr>
        <p:grpSpPr>
          <a:xfrm>
            <a:off x="-1587" y="6034087"/>
            <a:ext cx="7845425" cy="850901"/>
            <a:chOff x="0" y="3792"/>
            <a:chExt cx="4942" cy="536"/>
          </a:xfrm>
        </p:grpSpPr>
        <p:sp>
          <p:nvSpPr>
            <p:cNvPr id="11" name="Google Shape;11;p1"/>
            <p:cNvSpPr/>
            <p:nvPr/>
          </p:nvSpPr>
          <p:spPr>
            <a:xfrm>
              <a:off x="1488" y="3792"/>
              <a:ext cx="3240" cy="536"/>
            </a:xfrm>
            <a:custGeom>
              <a:rect b="b" l="l" r="r" t="t"/>
              <a:pathLst>
                <a:path extrusionOk="0" h="536" w="3240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>
              <a:gsLst>
                <a:gs pos="0">
                  <a:srgbClr val="847864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oogle Shape;12;p1"/>
            <p:cNvGrpSpPr/>
            <p:nvPr/>
          </p:nvGrpSpPr>
          <p:grpSpPr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3" name="Google Shape;13;p1"/>
              <p:cNvSpPr/>
              <p:nvPr/>
            </p:nvSpPr>
            <p:spPr>
              <a:xfrm>
                <a:off x="3948" y="3799"/>
                <a:ext cx="994" cy="529"/>
              </a:xfrm>
              <a:custGeom>
                <a:rect b="b" l="l" r="r" t="t"/>
                <a:pathLst>
                  <a:path extrusionOk="0" h="529" w="994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14;p1"/>
              <p:cNvSpPr/>
              <p:nvPr/>
            </p:nvSpPr>
            <p:spPr>
              <a:xfrm>
                <a:off x="2677" y="3792"/>
                <a:ext cx="186" cy="395"/>
              </a:xfrm>
              <a:custGeom>
                <a:rect b="b" l="l" r="r" t="t"/>
                <a:pathLst>
                  <a:path extrusionOk="0" h="353" w="186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3030" y="3893"/>
                <a:ext cx="378" cy="271"/>
              </a:xfrm>
              <a:custGeom>
                <a:rect b="b" l="l" r="r" t="t"/>
                <a:pathLst>
                  <a:path extrusionOk="0" h="271" w="378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16;p1"/>
              <p:cNvSpPr/>
              <p:nvPr/>
            </p:nvSpPr>
            <p:spPr>
              <a:xfrm>
                <a:off x="3628" y="3866"/>
                <a:ext cx="155" cy="74"/>
              </a:xfrm>
              <a:custGeom>
                <a:rect b="b" l="l" r="r" t="t"/>
                <a:pathLst>
                  <a:path extrusionOk="0" h="66" w="155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17;p1"/>
              <p:cNvSpPr/>
              <p:nvPr/>
            </p:nvSpPr>
            <p:spPr>
              <a:xfrm>
                <a:off x="2486" y="3859"/>
                <a:ext cx="42" cy="81"/>
              </a:xfrm>
              <a:custGeom>
                <a:rect b="b" l="l" r="r" t="t"/>
                <a:pathLst>
                  <a:path extrusionOk="0" h="72" w="4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8" name="Google Shape;18;p1"/>
            <p:cNvSpPr/>
            <p:nvPr/>
          </p:nvSpPr>
          <p:spPr>
            <a:xfrm>
              <a:off x="0" y="3792"/>
              <a:ext cx="3976" cy="535"/>
            </a:xfrm>
            <a:custGeom>
              <a:rect b="b" l="l" r="r" t="t"/>
              <a:pathLst>
                <a:path extrusionOk="0" h="527" w="3976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>
              <a:gsLst>
                <a:gs pos="0">
                  <a:srgbClr val="73654F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" name="Google Shape;19;p1"/>
          <p:cNvGrpSpPr/>
          <p:nvPr/>
        </p:nvGrpSpPr>
        <p:grpSpPr>
          <a:xfrm>
            <a:off x="627062" y="6021387"/>
            <a:ext cx="5684837" cy="849312"/>
            <a:chOff x="395" y="3793"/>
            <a:chExt cx="3581" cy="535"/>
          </a:xfrm>
        </p:grpSpPr>
        <p:sp>
          <p:nvSpPr>
            <p:cNvPr id="20" name="Google Shape;20;p1"/>
            <p:cNvSpPr/>
            <p:nvPr/>
          </p:nvSpPr>
          <p:spPr>
            <a:xfrm>
              <a:off x="1196" y="3793"/>
              <a:ext cx="365" cy="291"/>
            </a:xfrm>
            <a:custGeom>
              <a:rect b="b" l="l" r="r" t="t"/>
              <a:pathLst>
                <a:path extrusionOk="0" h="287" w="365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1943" y="3829"/>
              <a:ext cx="2033" cy="499"/>
            </a:xfrm>
            <a:custGeom>
              <a:rect b="b" l="l" r="r" t="t"/>
              <a:pathLst>
                <a:path extrusionOk="0" h="499" w="2033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1830" y="3823"/>
              <a:ext cx="71" cy="61"/>
            </a:xfrm>
            <a:custGeom>
              <a:rect b="b" l="l" r="r" t="t"/>
              <a:pathLst>
                <a:path extrusionOk="0" h="60" w="71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855" y="3842"/>
              <a:ext cx="161" cy="164"/>
            </a:xfrm>
            <a:custGeom>
              <a:rect b="b" l="l" r="r" t="t"/>
              <a:pathLst>
                <a:path extrusionOk="0" h="162" w="161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706" y="3854"/>
              <a:ext cx="59" cy="61"/>
            </a:xfrm>
            <a:custGeom>
              <a:rect b="b" l="l" r="r" t="t"/>
              <a:pathLst>
                <a:path extrusionOk="0" h="60" w="59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395" y="3811"/>
              <a:ext cx="245" cy="207"/>
            </a:xfrm>
            <a:custGeom>
              <a:rect b="b" l="l" r="r" t="t"/>
              <a:pathLst>
                <a:path extrusionOk="0" h="204" w="245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" name="Google Shape;26;p1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1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1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1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sp>
        <p:nvSpPr>
          <p:cNvPr id="30" name="Google Shape;30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1847"/>
            </a:gs>
            <a:gs pos="100000">
              <a:schemeClr val="dk2"/>
            </a:gs>
          </a:gsLst>
          <a:lin ang="5400000" scaled="0"/>
        </a:gra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oogle Shape;38;p3"/>
          <p:cNvGrpSpPr/>
          <p:nvPr/>
        </p:nvGrpSpPr>
        <p:grpSpPr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" name="Google Shape;39;p3"/>
            <p:cNvSpPr/>
            <p:nvPr/>
          </p:nvSpPr>
          <p:spPr>
            <a:xfrm>
              <a:off x="0" y="3072"/>
              <a:ext cx="5760" cy="1248"/>
            </a:xfrm>
            <a:custGeom>
              <a:rect b="b" l="l" r="r" t="t"/>
              <a:pathLst>
                <a:path extrusionOk="0" h="2296" w="6027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0" y="0"/>
              <a:ext cx="5760" cy="3072"/>
            </a:xfrm>
            <a:custGeom>
              <a:rect b="b" l="l" r="r" t="t"/>
              <a:pathLst>
                <a:path extrusionOk="0" h="2296" w="6027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>
              <a:gsLst>
                <a:gs pos="0">
                  <a:srgbClr val="001847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" name="Google Shape;41;p3"/>
          <p:cNvSpPr/>
          <p:nvPr/>
        </p:nvSpPr>
        <p:spPr>
          <a:xfrm>
            <a:off x="6248400" y="6262687"/>
            <a:ext cx="2895600" cy="609600"/>
          </a:xfrm>
          <a:custGeom>
            <a:rect b="b" l="l" r="r" t="t"/>
            <a:pathLst>
              <a:path extrusionOk="0" h="246" w="5748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>
            <a:gsLst>
              <a:gs pos="0">
                <a:schemeClr val="dk2"/>
              </a:gs>
              <a:gs pos="100000">
                <a:schemeClr val="hlink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" name="Google Shape;42;p3"/>
          <p:cNvGrpSpPr/>
          <p:nvPr/>
        </p:nvGrpSpPr>
        <p:grpSpPr>
          <a:xfrm>
            <a:off x="0" y="6019800"/>
            <a:ext cx="7848600" cy="857251"/>
            <a:chOff x="0" y="3792"/>
            <a:chExt cx="4944" cy="540"/>
          </a:xfrm>
        </p:grpSpPr>
        <p:sp>
          <p:nvSpPr>
            <p:cNvPr id="43" name="Google Shape;43;p3"/>
            <p:cNvSpPr/>
            <p:nvPr/>
          </p:nvSpPr>
          <p:spPr>
            <a:xfrm>
              <a:off x="1488" y="3792"/>
              <a:ext cx="3240" cy="536"/>
            </a:xfrm>
            <a:custGeom>
              <a:rect b="b" l="l" r="r" t="t"/>
              <a:pathLst>
                <a:path extrusionOk="0" h="536" w="3240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>
              <a:gsLst>
                <a:gs pos="0">
                  <a:srgbClr val="847864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4" name="Google Shape;44;p3"/>
            <p:cNvGrpSpPr/>
            <p:nvPr/>
          </p:nvGrpSpPr>
          <p:grpSpPr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5" name="Google Shape;45;p3"/>
              <p:cNvSpPr/>
              <p:nvPr/>
            </p:nvSpPr>
            <p:spPr>
              <a:xfrm>
                <a:off x="3948" y="3799"/>
                <a:ext cx="996" cy="533"/>
              </a:xfrm>
              <a:custGeom>
                <a:rect b="b" l="l" r="r" t="t"/>
                <a:pathLst>
                  <a:path extrusionOk="0" h="533" w="996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" name="Google Shape;46;p3"/>
              <p:cNvSpPr/>
              <p:nvPr/>
            </p:nvSpPr>
            <p:spPr>
              <a:xfrm>
                <a:off x="2677" y="3792"/>
                <a:ext cx="186" cy="395"/>
              </a:xfrm>
              <a:custGeom>
                <a:rect b="b" l="l" r="r" t="t"/>
                <a:pathLst>
                  <a:path extrusionOk="0" h="353" w="186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7" name="Google Shape;47;p3"/>
              <p:cNvSpPr/>
              <p:nvPr/>
            </p:nvSpPr>
            <p:spPr>
              <a:xfrm>
                <a:off x="3030" y="3893"/>
                <a:ext cx="378" cy="271"/>
              </a:xfrm>
              <a:custGeom>
                <a:rect b="b" l="l" r="r" t="t"/>
                <a:pathLst>
                  <a:path extrusionOk="0" h="271" w="378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48;p3"/>
              <p:cNvSpPr/>
              <p:nvPr/>
            </p:nvSpPr>
            <p:spPr>
              <a:xfrm>
                <a:off x="3628" y="3866"/>
                <a:ext cx="155" cy="74"/>
              </a:xfrm>
              <a:custGeom>
                <a:rect b="b" l="l" r="r" t="t"/>
                <a:pathLst>
                  <a:path extrusionOk="0" h="66" w="155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" name="Google Shape;49;p3"/>
              <p:cNvSpPr/>
              <p:nvPr/>
            </p:nvSpPr>
            <p:spPr>
              <a:xfrm>
                <a:off x="2486" y="3859"/>
                <a:ext cx="42" cy="81"/>
              </a:xfrm>
              <a:custGeom>
                <a:rect b="b" l="l" r="r" t="t"/>
                <a:pathLst>
                  <a:path extrusionOk="0" h="72" w="4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0" name="Google Shape;50;p3"/>
            <p:cNvSpPr/>
            <p:nvPr/>
          </p:nvSpPr>
          <p:spPr>
            <a:xfrm>
              <a:off x="0" y="3792"/>
              <a:ext cx="3976" cy="535"/>
            </a:xfrm>
            <a:custGeom>
              <a:rect b="b" l="l" r="r" t="t"/>
              <a:pathLst>
                <a:path extrusionOk="0" h="527" w="3976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>
              <a:gsLst>
                <a:gs pos="0">
                  <a:srgbClr val="73654F"/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" name="Google Shape;51;p3"/>
          <p:cNvGrpSpPr/>
          <p:nvPr/>
        </p:nvGrpSpPr>
        <p:grpSpPr>
          <a:xfrm>
            <a:off x="627062" y="6021387"/>
            <a:ext cx="5684837" cy="849312"/>
            <a:chOff x="395" y="3793"/>
            <a:chExt cx="3581" cy="535"/>
          </a:xfrm>
        </p:grpSpPr>
        <p:sp>
          <p:nvSpPr>
            <p:cNvPr id="52" name="Google Shape;52;p3"/>
            <p:cNvSpPr/>
            <p:nvPr/>
          </p:nvSpPr>
          <p:spPr>
            <a:xfrm>
              <a:off x="1196" y="3793"/>
              <a:ext cx="365" cy="291"/>
            </a:xfrm>
            <a:custGeom>
              <a:rect b="b" l="l" r="r" t="t"/>
              <a:pathLst>
                <a:path extrusionOk="0" h="287" w="365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1943" y="3829"/>
              <a:ext cx="2033" cy="499"/>
            </a:xfrm>
            <a:custGeom>
              <a:rect b="b" l="l" r="r" t="t"/>
              <a:pathLst>
                <a:path extrusionOk="0" h="499" w="2033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1830" y="3823"/>
              <a:ext cx="71" cy="61"/>
            </a:xfrm>
            <a:custGeom>
              <a:rect b="b" l="l" r="r" t="t"/>
              <a:pathLst>
                <a:path extrusionOk="0" h="60" w="71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855" y="3842"/>
              <a:ext cx="161" cy="164"/>
            </a:xfrm>
            <a:custGeom>
              <a:rect b="b" l="l" r="r" t="t"/>
              <a:pathLst>
                <a:path extrusionOk="0" h="162" w="161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706" y="3854"/>
              <a:ext cx="59" cy="61"/>
            </a:xfrm>
            <a:custGeom>
              <a:rect b="b" l="l" r="r" t="t"/>
              <a:pathLst>
                <a:path extrusionOk="0" h="60" w="59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395" y="3811"/>
              <a:ext cx="245" cy="207"/>
            </a:xfrm>
            <a:custGeom>
              <a:rect b="b" l="l" r="r" t="t"/>
              <a:pathLst>
                <a:path extrusionOk="0" h="204" w="245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8" name="Google Shape;58;p3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3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2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3"/>
          <p:cNvSpPr txBox="1"/>
          <p:nvPr>
            <p:ph idx="10" type="dt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3"/>
          <p:cNvSpPr txBox="1"/>
          <p:nvPr>
            <p:ph idx="12" type="sldNum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b="0" i="0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Relationship Id="rId4" Type="http://schemas.openxmlformats.org/officeDocument/2006/relationships/image" Target="../media/image14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9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7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4"/>
          <p:cNvSpPr txBox="1"/>
          <p:nvPr>
            <p:ph type="ctrTitle"/>
          </p:nvPr>
        </p:nvSpPr>
        <p:spPr>
          <a:xfrm>
            <a:off x="457200" y="1447800"/>
            <a:ext cx="8229600" cy="1736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</a:pPr>
            <a:br>
              <a:rPr b="0" i="0" lang="en-US" sz="88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88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教育部</a:t>
            </a:r>
            <a:br>
              <a:rPr b="0" i="0" lang="en-US" sz="88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88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臺灣閩南語</a:t>
            </a:r>
            <a:br>
              <a:rPr b="0" i="0" lang="en-US" sz="88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88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漢字輸入法</a:t>
            </a:r>
            <a:r>
              <a:rPr b="0" i="0" lang="en-US" sz="88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31" name="Google Shape;131;p14"/>
          <p:cNvSpPr txBox="1"/>
          <p:nvPr>
            <p:ph idx="1" type="subTitle"/>
          </p:nvPr>
        </p:nvSpPr>
        <p:spPr>
          <a:xfrm>
            <a:off x="1403350" y="38608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3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3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600"/>
              <a:buFont typeface="BiauKai"/>
              <a:buNone/>
            </a:pPr>
            <a:r>
              <a:rPr b="1" i="0" lang="en-US" sz="66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? </a:t>
            </a:r>
            <a:r>
              <a:rPr b="0" i="0" lang="en-US" sz="66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代表</a:t>
            </a:r>
            <a:r>
              <a:rPr b="0" i="0" lang="en-US" sz="66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一個</a:t>
            </a:r>
            <a:r>
              <a:rPr b="0" i="0" lang="en-US" sz="66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未知</a:t>
            </a:r>
            <a:r>
              <a:rPr b="0" i="0" lang="en-US" sz="66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字母</a:t>
            </a:r>
            <a:endParaRPr/>
          </a:p>
        </p:txBody>
      </p:sp>
      <p:pic>
        <p:nvPicPr>
          <p:cNvPr id="186" name="Google Shape;186;p2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84437" y="1484312"/>
            <a:ext cx="4567237" cy="4505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4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FF"/>
              </a:buClr>
              <a:buSzPts val="6600"/>
              <a:buFont typeface="BiauKai"/>
              <a:buNone/>
            </a:pPr>
            <a:r>
              <a:rPr b="1" i="0" lang="en-US" sz="6600" u="none">
                <a:solidFill>
                  <a:srgbClr val="FFCCFF"/>
                </a:solidFill>
                <a:latin typeface="BiauKai"/>
                <a:ea typeface="BiauKai"/>
                <a:cs typeface="BiauKai"/>
                <a:sym typeface="BiauKai"/>
              </a:rPr>
              <a:t>*</a:t>
            </a:r>
            <a:r>
              <a:rPr b="1" i="0" lang="en-US" sz="66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 </a:t>
            </a:r>
            <a:r>
              <a:rPr b="0" i="0" lang="en-US" sz="66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代表</a:t>
            </a:r>
            <a:r>
              <a:rPr b="0" i="0" lang="en-US" sz="6600" u="none">
                <a:solidFill>
                  <a:srgbClr val="FFCCFF"/>
                </a:solidFill>
                <a:latin typeface="BiauKai"/>
                <a:ea typeface="BiauKai"/>
                <a:cs typeface="BiauKai"/>
                <a:sym typeface="BiauKai"/>
              </a:rPr>
              <a:t>數個</a:t>
            </a:r>
            <a:r>
              <a:rPr b="0" i="0" lang="en-US" sz="66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未知</a:t>
            </a:r>
            <a:r>
              <a:rPr b="0" i="0" lang="en-US" sz="6600" u="none">
                <a:solidFill>
                  <a:srgbClr val="FFCCFF"/>
                </a:solidFill>
                <a:latin typeface="BiauKai"/>
                <a:ea typeface="BiauKai"/>
                <a:cs typeface="BiauKai"/>
                <a:sym typeface="BiauKai"/>
              </a:rPr>
              <a:t>字母</a:t>
            </a:r>
            <a:endParaRPr/>
          </a:p>
        </p:txBody>
      </p:sp>
      <p:pic>
        <p:nvPicPr>
          <p:cNvPr id="192" name="Google Shape;192;p2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11412" y="1557337"/>
            <a:ext cx="4248150" cy="446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5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600"/>
              <a:buFont typeface="BiauKai"/>
              <a:buNone/>
            </a:pPr>
            <a:r>
              <a:rPr b="1" i="0" lang="en-US" sz="66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0</a:t>
            </a:r>
            <a:r>
              <a:rPr b="1" i="0" lang="en-US" sz="66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 </a:t>
            </a:r>
            <a:r>
              <a:rPr b="0" i="0" lang="en-US" sz="66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代表任一種</a:t>
            </a:r>
            <a:r>
              <a:rPr b="0" i="0" lang="en-US" sz="66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聲調</a:t>
            </a:r>
            <a:endParaRPr/>
          </a:p>
        </p:txBody>
      </p:sp>
      <p:pic>
        <p:nvPicPr>
          <p:cNvPr id="198" name="Google Shape;198;p2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5875" y="1628775"/>
            <a:ext cx="4032250" cy="432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6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BiauKai"/>
              <a:buNone/>
            </a:pPr>
            <a:r>
              <a:rPr b="0" i="0" lang="en-US" sz="48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三音節以上詞組之縮寫功能 </a:t>
            </a:r>
            <a:endParaRPr/>
          </a:p>
        </p:txBody>
      </p:sp>
      <p:sp>
        <p:nvSpPr>
          <p:cNvPr id="204" name="Google Shape;204;p26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Font typeface="BiauKai"/>
              <a:buNone/>
            </a:pPr>
            <a:r>
              <a:rPr b="0" i="0" lang="en-US" sz="44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「教育部 (</a:t>
            </a:r>
            <a:r>
              <a:rPr b="1" i="0" lang="en-US" sz="44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k</a:t>
            </a:r>
            <a:r>
              <a:rPr b="0" i="0" lang="en-US" sz="44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au3-</a:t>
            </a:r>
            <a:r>
              <a:rPr b="1" i="0" lang="en-US" sz="44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i</a:t>
            </a:r>
            <a:r>
              <a:rPr b="0" i="0" lang="en-US" sz="44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ok8-</a:t>
            </a:r>
            <a:r>
              <a:rPr b="1" i="0" lang="en-US" sz="44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p</a:t>
            </a:r>
            <a:r>
              <a:rPr b="0" i="0" lang="en-US" sz="44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oo7)」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SzPts val="4400"/>
              <a:buFont typeface="BiauKai"/>
              <a:buNone/>
            </a:pPr>
            <a:r>
              <a:rPr b="0" i="0" lang="en-US" sz="44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可以直接輸入「</a:t>
            </a:r>
            <a:r>
              <a:rPr b="0" i="0" lang="en-US" sz="44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kip</a:t>
            </a:r>
            <a:r>
              <a:rPr b="0" i="0" lang="en-US" sz="44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」、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880"/>
              </a:spcBef>
              <a:spcAft>
                <a:spcPts val="0"/>
              </a:spcAft>
              <a:buSzPts val="4400"/>
              <a:buFont typeface="BiauKai"/>
              <a:buNone/>
            </a:pPr>
            <a:r>
              <a:rPr b="0" i="0" lang="en-US" sz="44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「七星山 (</a:t>
            </a:r>
            <a:r>
              <a:rPr b="1" i="0" lang="en-US" sz="44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tsh</a:t>
            </a:r>
            <a:r>
              <a:rPr b="0" i="0" lang="en-US" sz="44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it4-</a:t>
            </a:r>
            <a:r>
              <a:rPr b="1" i="0" lang="en-US" sz="4400" u="none">
                <a:solidFill>
                  <a:srgbClr val="FFCCFF"/>
                </a:solidFill>
                <a:latin typeface="BiauKai"/>
                <a:ea typeface="BiauKai"/>
                <a:cs typeface="BiauKai"/>
                <a:sym typeface="BiauKai"/>
              </a:rPr>
              <a:t>tsh</a:t>
            </a:r>
            <a:r>
              <a:rPr b="0" i="0" lang="en-US" sz="44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enn1-</a:t>
            </a:r>
            <a:r>
              <a:rPr b="1" i="0" lang="en-US" sz="44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s</a:t>
            </a:r>
            <a:r>
              <a:rPr b="0" i="0" lang="en-US" sz="44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uann1)」可以直接輸入「</a:t>
            </a:r>
            <a:r>
              <a:rPr b="0" i="0" lang="en-US" sz="44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tsh</a:t>
            </a:r>
            <a:r>
              <a:rPr b="0" i="0" lang="en-US" sz="4400" u="none">
                <a:solidFill>
                  <a:srgbClr val="FFCCFF"/>
                </a:solidFill>
                <a:latin typeface="BiauKai"/>
                <a:ea typeface="BiauKai"/>
                <a:cs typeface="BiauKai"/>
                <a:sym typeface="BiauKai"/>
              </a:rPr>
              <a:t>tsh</a:t>
            </a:r>
            <a:r>
              <a:rPr b="0" i="0" lang="en-US" sz="44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s</a:t>
            </a:r>
            <a:r>
              <a:rPr b="0" i="0" lang="en-US" sz="44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」。 </a:t>
            </a:r>
            <a:endParaRPr/>
          </a:p>
          <a:p>
            <a:pPr indent="-63500" lvl="0" marL="342900" rtl="0" algn="l">
              <a:spcBef>
                <a:spcPts val="880"/>
              </a:spcBef>
              <a:spcAft>
                <a:spcPts val="0"/>
              </a:spcAft>
              <a:buSzPts val="4400"/>
              <a:buFont typeface="Arial"/>
              <a:buNone/>
            </a:pPr>
            <a:r>
              <a:t/>
            </a:r>
            <a:endParaRPr b="0" i="0" sz="4400" u="none">
              <a:solidFill>
                <a:schemeClr val="lt1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7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800"/>
              <a:buFont typeface="Arial"/>
              <a:buNone/>
            </a:pPr>
            <a:r>
              <a:rPr b="0" i="0" lang="en-US" sz="4800" u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也可去除聲調後連續輸入</a:t>
            </a:r>
            <a:endParaRPr/>
          </a:p>
        </p:txBody>
      </p:sp>
      <p:sp>
        <p:nvSpPr>
          <p:cNvPr id="210" name="Google Shape;210;p27"/>
          <p:cNvSpPr txBox="1"/>
          <p:nvPr>
            <p:ph idx="1" type="body"/>
          </p:nvPr>
        </p:nvSpPr>
        <p:spPr>
          <a:xfrm>
            <a:off x="468312" y="1989137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Font typeface="BiauKai"/>
              <a:buNone/>
            </a:pPr>
            <a:r>
              <a:rPr b="0" i="0" lang="en-US" sz="54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例如「漢字 (han</a:t>
            </a:r>
            <a:r>
              <a:rPr b="0" i="0" lang="en-US" sz="54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3</a:t>
            </a:r>
            <a:r>
              <a:rPr b="0" i="0" lang="en-US" sz="54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-ji</a:t>
            </a:r>
            <a:r>
              <a:rPr b="0" i="0" lang="en-US" sz="54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7</a:t>
            </a:r>
            <a:r>
              <a:rPr b="0" i="0" lang="en-US" sz="54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)」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5400"/>
              <a:buFont typeface="BiauKai"/>
              <a:buNone/>
            </a:pPr>
            <a:r>
              <a:rPr b="0" i="0" lang="en-US" sz="54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可以直接輸入「hanji」。 </a:t>
            </a:r>
            <a:endParaRPr/>
          </a:p>
          <a:p>
            <a:pPr indent="0" lvl="0" marL="342900" rtl="0" algn="l">
              <a:spcBef>
                <a:spcPts val="1080"/>
              </a:spcBef>
              <a:spcAft>
                <a:spcPts val="0"/>
              </a:spcAft>
              <a:buSzPts val="5400"/>
              <a:buFont typeface="Arial"/>
              <a:buNone/>
            </a:pPr>
            <a:r>
              <a:t/>
            </a:r>
            <a:endParaRPr b="0" i="0" sz="5400" u="none">
              <a:solidFill>
                <a:schemeClr val="lt1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8"/>
          <p:cNvSpPr txBox="1"/>
          <p:nvPr>
            <p:ph type="title"/>
          </p:nvPr>
        </p:nvSpPr>
        <p:spPr>
          <a:xfrm>
            <a:off x="539750" y="4762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BiauKai"/>
              <a:buNone/>
            </a:pPr>
            <a:r>
              <a:rPr b="0" i="0" lang="en-US" sz="60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羅馬字拼音規則判斷 </a:t>
            </a:r>
            <a:br>
              <a:rPr b="0" i="0" lang="en-US" sz="60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</a:br>
            <a:endParaRPr/>
          </a:p>
        </p:txBody>
      </p:sp>
      <p:pic>
        <p:nvPicPr>
          <p:cNvPr id="216" name="Google Shape;216;p2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650" y="1700212"/>
            <a:ext cx="3455987" cy="42497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643437" y="1773237"/>
            <a:ext cx="3816350" cy="41767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9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BiauKai"/>
              <a:buNone/>
            </a:pPr>
            <a:r>
              <a:rPr b="1" i="0" lang="en-US" sz="54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開始功能表的群組說明</a:t>
            </a:r>
            <a:r>
              <a:rPr b="0" i="0" lang="en-US" sz="54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 </a:t>
            </a:r>
            <a:endParaRPr/>
          </a:p>
        </p:txBody>
      </p:sp>
      <p:pic>
        <p:nvPicPr>
          <p:cNvPr id="223" name="Google Shape;223;p2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0112" y="1773237"/>
            <a:ext cx="7343775" cy="41036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0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BiauKai"/>
              <a:buNone/>
            </a:pPr>
            <a:r>
              <a:rPr b="1" i="0" lang="en-US" sz="54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輸入法選項說明</a:t>
            </a:r>
            <a:r>
              <a:rPr b="0" i="0" lang="en-US" sz="54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 </a:t>
            </a:r>
            <a:endParaRPr/>
          </a:p>
        </p:txBody>
      </p:sp>
      <p:pic>
        <p:nvPicPr>
          <p:cNvPr id="229" name="Google Shape;229;p3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42987" y="1412875"/>
            <a:ext cx="7200900" cy="544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1"/>
          <p:cNvSpPr txBox="1"/>
          <p:nvPr>
            <p:ph type="title"/>
          </p:nvPr>
        </p:nvSpPr>
        <p:spPr>
          <a:xfrm>
            <a:off x="539750" y="7651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0"/>
              <a:buFont typeface="Arial"/>
              <a:buNone/>
            </a:pPr>
            <a:r>
              <a:rPr b="0" i="0" lang="en-US" sz="60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臺羅模式</a:t>
            </a:r>
            <a:br>
              <a:rPr b="0" i="0" lang="en-US" sz="600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pic>
        <p:nvPicPr>
          <p:cNvPr id="235" name="Google Shape;235;p3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08175" y="2205037"/>
            <a:ext cx="5832475" cy="273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2"/>
          <p:cNvSpPr txBox="1"/>
          <p:nvPr>
            <p:ph type="title"/>
          </p:nvPr>
        </p:nvSpPr>
        <p:spPr>
          <a:xfrm>
            <a:off x="539750" y="47625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BiauKai"/>
              <a:buNone/>
            </a:pPr>
            <a:r>
              <a:rPr b="0" i="0" lang="en-US" sz="60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啟用相關字詞 </a:t>
            </a:r>
            <a:br>
              <a:rPr b="0" i="0" lang="en-US" sz="60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</a:br>
            <a:endParaRPr/>
          </a:p>
        </p:txBody>
      </p:sp>
      <p:pic>
        <p:nvPicPr>
          <p:cNvPr id="241" name="Google Shape;241;p3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312" y="1557337"/>
            <a:ext cx="4824412" cy="449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67400" y="1484312"/>
            <a:ext cx="2879725" cy="4608512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32"/>
          <p:cNvSpPr/>
          <p:nvPr/>
        </p:nvSpPr>
        <p:spPr>
          <a:xfrm>
            <a:off x="539750" y="3068637"/>
            <a:ext cx="2952750" cy="431800"/>
          </a:xfrm>
          <a:prstGeom prst="ellipse">
            <a:avLst/>
          </a:prstGeom>
          <a:noFill/>
          <a:ln cap="flat" cmpd="sng" w="28575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5"/>
          <p:cNvSpPr txBox="1"/>
          <p:nvPr>
            <p:ph type="title"/>
          </p:nvPr>
        </p:nvSpPr>
        <p:spPr>
          <a:xfrm>
            <a:off x="539750" y="19161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600"/>
              <a:buFont typeface="BiauKai"/>
              <a:buNone/>
            </a:pPr>
            <a:br>
              <a:rPr b="0" i="0" lang="en-US" sz="66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</a:br>
            <a:r>
              <a:rPr b="0" i="0" lang="en-US" sz="66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請直接執行MOE_TLIM_2.4.exe</a:t>
            </a:r>
            <a:br>
              <a:rPr b="0" i="0" lang="en-US" sz="66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</a:br>
            <a:r>
              <a:rPr b="0" i="0" lang="en-US" sz="66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安裝套件。 </a:t>
            </a:r>
            <a:br>
              <a:rPr b="0" i="0" lang="en-US" sz="66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</a:br>
            <a:endParaRPr/>
          </a:p>
        </p:txBody>
      </p:sp>
      <p:pic>
        <p:nvPicPr>
          <p:cNvPr descr="2015-07-03_211600.png" id="137" name="Google Shape;137;p1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43187" y="4071937"/>
            <a:ext cx="3652837" cy="250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3"/>
          <p:cNvSpPr txBox="1"/>
          <p:nvPr>
            <p:ph type="title"/>
          </p:nvPr>
        </p:nvSpPr>
        <p:spPr>
          <a:xfrm>
            <a:off x="457200" y="228600"/>
            <a:ext cx="8686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BiauKai"/>
              <a:buNone/>
            </a:pPr>
            <a:r>
              <a:rPr b="0" i="0" lang="en-US" sz="40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使用 </a:t>
            </a:r>
            <a:r>
              <a:rPr b="1" i="0" lang="en-US" sz="40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Shift</a:t>
            </a:r>
            <a:r>
              <a:rPr b="1" i="0" lang="en-US" sz="40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 </a:t>
            </a:r>
            <a:r>
              <a:rPr b="0" i="0" lang="en-US" sz="40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鍵切換</a:t>
            </a:r>
            <a:r>
              <a:rPr b="0" i="0" lang="en-US" sz="40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中</a:t>
            </a:r>
            <a:r>
              <a:rPr b="1" i="0" lang="en-US" sz="40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/</a:t>
            </a:r>
            <a:r>
              <a:rPr b="0" i="0" lang="en-US" sz="40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英文</a:t>
            </a:r>
            <a:r>
              <a:rPr b="0" i="0" lang="en-US" sz="40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輸入模式 </a:t>
            </a:r>
            <a:br>
              <a:rPr b="0" i="0" lang="en-US" sz="40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</a:br>
            <a:endParaRPr/>
          </a:p>
        </p:txBody>
      </p:sp>
      <p:pic>
        <p:nvPicPr>
          <p:cNvPr id="249" name="Google Shape;249;p3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08175" y="1773237"/>
            <a:ext cx="5327650" cy="3168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4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34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Font typeface="Arial"/>
              <a:buNone/>
            </a:pPr>
            <a:r>
              <a:rPr b="0" i="0" lang="en-US" sz="7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實際動手操作吧！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" name="Google Shape;143;p1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287" y="260350"/>
            <a:ext cx="8497887" cy="633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7"/>
          <p:cNvSpPr txBox="1"/>
          <p:nvPr>
            <p:ph type="title"/>
          </p:nvPr>
        </p:nvSpPr>
        <p:spPr>
          <a:xfrm>
            <a:off x="179387" y="228600"/>
            <a:ext cx="8964612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BiauKai"/>
              <a:buNone/>
            </a:pPr>
            <a:br>
              <a:rPr b="0" i="0" lang="en-US" sz="44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</a:br>
            <a:r>
              <a:rPr b="0" i="0" lang="en-US" sz="44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請勾選「</a:t>
            </a:r>
            <a:r>
              <a:rPr b="0" i="0" lang="en-US" sz="44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我接受</a:t>
            </a:r>
            <a:r>
              <a:rPr b="0" i="0" lang="en-US" sz="44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『授權協議』中的</a:t>
            </a:r>
            <a:br>
              <a:rPr b="0" i="0" lang="en-US" sz="44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</a:br>
            <a:r>
              <a:rPr b="0" i="0" lang="en-US" sz="44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條款」後，再按下「安裝」鈕。 </a:t>
            </a:r>
            <a:br>
              <a:rPr b="0" i="0" lang="en-US" sz="44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</a:br>
            <a:endParaRPr/>
          </a:p>
        </p:txBody>
      </p:sp>
      <p:pic>
        <p:nvPicPr>
          <p:cNvPr id="149" name="Google Shape;149;p1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5287" y="1600200"/>
            <a:ext cx="8353425" cy="525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8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" name="Google Shape;155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312" y="260350"/>
            <a:ext cx="8351837" cy="6408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9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BiauKai"/>
              <a:buNone/>
            </a:pPr>
            <a:br>
              <a:rPr b="0" i="0" lang="en-US" sz="40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</a:br>
            <a:r>
              <a:rPr b="0" i="0" lang="en-US" sz="40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重新啟動後，您應該可以在語言列的輸入法圖示中找到本輸入法。 </a:t>
            </a:r>
            <a:br>
              <a:rPr b="0" i="0" lang="en-US" sz="40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</a:br>
            <a:endParaRPr/>
          </a:p>
        </p:txBody>
      </p:sp>
      <p:pic>
        <p:nvPicPr>
          <p:cNvPr id="161" name="Google Shape;161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7087" y="2060575"/>
            <a:ext cx="7058025" cy="35290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0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BiauKai"/>
              <a:buNone/>
            </a:pPr>
            <a:br>
              <a:rPr b="0" i="0" lang="en-US" sz="48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</a:br>
            <a:r>
              <a:rPr b="0" i="0" lang="en-US" sz="48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當您切換出本輸入法時，</a:t>
            </a:r>
            <a:br>
              <a:rPr b="0" i="0" lang="en-US" sz="48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</a:br>
            <a:r>
              <a:rPr b="0" i="0" lang="en-US" sz="48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會看到下圖的狀態列 </a:t>
            </a:r>
            <a:br>
              <a:rPr b="0" i="0" lang="en-US" sz="48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</a:br>
            <a:endParaRPr/>
          </a:p>
        </p:txBody>
      </p:sp>
      <p:pic>
        <p:nvPicPr>
          <p:cNvPr id="167" name="Google Shape;167;p2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1550" y="2349500"/>
            <a:ext cx="7272337" cy="2519362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0"/>
          <p:cNvSpPr txBox="1"/>
          <p:nvPr/>
        </p:nvSpPr>
        <p:spPr>
          <a:xfrm>
            <a:off x="158750" y="5229225"/>
            <a:ext cx="9213850" cy="915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>
              <a:solidFill>
                <a:srgbClr val="FFFF00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BiauKai"/>
              <a:buNone/>
            </a:pPr>
            <a:r>
              <a:rPr b="0" i="0" lang="en-US" sz="18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「漢字</a:t>
            </a:r>
            <a:r>
              <a:rPr b="1" i="0" lang="en-US" sz="18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(</a:t>
            </a:r>
            <a:r>
              <a:rPr b="0" i="0" lang="en-US" sz="18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臺羅</a:t>
            </a:r>
            <a:r>
              <a:rPr b="1" i="0" lang="en-US" sz="18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)/</a:t>
            </a:r>
            <a:r>
              <a:rPr b="0" i="0" lang="en-US" sz="18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英數模式切換」、</a:t>
            </a:r>
            <a:r>
              <a:rPr b="0" i="0" lang="en-US" sz="1800" u="none">
                <a:solidFill>
                  <a:srgbClr val="FFCCFF"/>
                </a:solidFill>
                <a:latin typeface="BiauKai"/>
                <a:ea typeface="BiauKai"/>
                <a:cs typeface="BiauKai"/>
                <a:sym typeface="BiauKai"/>
              </a:rPr>
              <a:t>「全型</a:t>
            </a:r>
            <a:r>
              <a:rPr b="1" i="0" lang="en-US" sz="1800" u="none">
                <a:solidFill>
                  <a:srgbClr val="FFCCFF"/>
                </a:solidFill>
                <a:latin typeface="BiauKai"/>
                <a:ea typeface="BiauKai"/>
                <a:cs typeface="BiauKai"/>
                <a:sym typeface="BiauKai"/>
              </a:rPr>
              <a:t>/</a:t>
            </a:r>
            <a:r>
              <a:rPr b="0" i="0" lang="en-US" sz="1800" u="none">
                <a:solidFill>
                  <a:srgbClr val="FFCCFF"/>
                </a:solidFill>
                <a:latin typeface="BiauKai"/>
                <a:ea typeface="BiauKai"/>
                <a:cs typeface="BiauKai"/>
                <a:sym typeface="BiauKai"/>
              </a:rPr>
              <a:t>半型模式切換」</a:t>
            </a:r>
            <a:r>
              <a:rPr b="0" i="0" lang="en-US" sz="18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、「標點符號」、</a:t>
            </a:r>
            <a:r>
              <a:rPr b="0" i="0" lang="en-US" sz="1800" u="none">
                <a:solidFill>
                  <a:srgbClr val="FFCCFF"/>
                </a:solidFill>
                <a:latin typeface="BiauKai"/>
                <a:ea typeface="BiauKai"/>
                <a:cs typeface="BiauKai"/>
                <a:sym typeface="BiauKai"/>
              </a:rPr>
              <a:t>「工具選單」</a:t>
            </a:r>
            <a:r>
              <a:rPr b="0" i="0" lang="en-US" sz="18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rgbClr val="FFFF00"/>
              </a:solidFill>
              <a:latin typeface="BiauKai"/>
              <a:ea typeface="BiauKai"/>
              <a:cs typeface="BiauKai"/>
              <a:sym typeface="BiauKa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1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BiauKai"/>
              <a:buNone/>
            </a:pPr>
            <a:br>
              <a:rPr b="0" i="0" lang="en-US" sz="48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</a:br>
            <a:r>
              <a:rPr b="0" i="0" lang="en-US" sz="48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您可以點選「</a:t>
            </a:r>
            <a:r>
              <a:rPr b="0" i="0" lang="en-US" sz="48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工具選單</a:t>
            </a:r>
            <a:r>
              <a:rPr b="0" i="0" lang="en-US" sz="48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」</a:t>
            </a:r>
            <a:br>
              <a:rPr b="0" i="0" lang="en-US" sz="48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</a:br>
            <a:r>
              <a:rPr b="0" i="0" lang="en-US" sz="48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  <a:t>來選擇額外的輸入法功能。 </a:t>
            </a:r>
            <a:br>
              <a:rPr b="0" i="0" lang="en-US" sz="4800" u="none">
                <a:solidFill>
                  <a:schemeClr val="lt2"/>
                </a:solidFill>
                <a:latin typeface="BiauKai"/>
                <a:ea typeface="BiauKai"/>
                <a:cs typeface="BiauKai"/>
                <a:sym typeface="BiauKai"/>
              </a:rPr>
            </a:br>
            <a:endParaRPr/>
          </a:p>
        </p:txBody>
      </p:sp>
      <p:pic>
        <p:nvPicPr>
          <p:cNvPr id="174" name="Google Shape;174;p2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8887" y="2205037"/>
            <a:ext cx="6913562" cy="3384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2"/>
          <p:cNvSpPr txBox="1"/>
          <p:nvPr>
            <p:ph type="title"/>
          </p:nvPr>
        </p:nvSpPr>
        <p:spPr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5400"/>
              <a:buFont typeface="BiauKai"/>
              <a:buNone/>
            </a:pPr>
            <a:r>
              <a:rPr b="0" i="0" lang="en-US" sz="54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萬用字元查詢 </a:t>
            </a:r>
            <a:endParaRPr/>
          </a:p>
        </p:txBody>
      </p:sp>
      <p:sp>
        <p:nvSpPr>
          <p:cNvPr id="180" name="Google Shape;180;p22"/>
          <p:cNvSpPr txBox="1"/>
          <p:nvPr>
            <p:ph idx="1" type="body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Font typeface="BiauKai"/>
              <a:buNone/>
            </a:pPr>
            <a:r>
              <a:rPr b="0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用 </a:t>
            </a:r>
            <a:r>
              <a:rPr b="1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?</a:t>
            </a:r>
            <a:r>
              <a:rPr b="0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、</a:t>
            </a:r>
            <a:r>
              <a:rPr b="1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*</a:t>
            </a:r>
            <a:r>
              <a:rPr b="0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、</a:t>
            </a:r>
            <a:r>
              <a:rPr b="1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0</a:t>
            </a:r>
            <a:r>
              <a:rPr b="0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來做萬用字元的查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4800"/>
              <a:buFont typeface="BiauKai"/>
              <a:buNone/>
            </a:pPr>
            <a:r>
              <a:rPr b="0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詢及輸入，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4800"/>
              <a:buFont typeface="BiauKai"/>
              <a:buNone/>
            </a:pPr>
            <a:r>
              <a:rPr b="1" i="0" lang="en-US" sz="48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? </a:t>
            </a:r>
            <a:r>
              <a:rPr b="0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代表</a:t>
            </a:r>
            <a:r>
              <a:rPr b="0" i="0" lang="en-US" sz="48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一個</a:t>
            </a:r>
            <a:r>
              <a:rPr b="0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未知</a:t>
            </a:r>
            <a:r>
              <a:rPr b="0" i="0" lang="en-US" sz="48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字母</a:t>
            </a:r>
            <a:r>
              <a:rPr b="0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、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4800"/>
              <a:buFont typeface="BiauKai"/>
              <a:buNone/>
            </a:pPr>
            <a:r>
              <a:rPr b="1" i="0" lang="en-US" sz="4800" u="none">
                <a:solidFill>
                  <a:srgbClr val="FFCCFF"/>
                </a:solidFill>
                <a:latin typeface="BiauKai"/>
                <a:ea typeface="BiauKai"/>
                <a:cs typeface="BiauKai"/>
                <a:sym typeface="BiauKai"/>
              </a:rPr>
              <a:t>*</a:t>
            </a:r>
            <a:r>
              <a:rPr b="1" i="0" lang="en-US" sz="48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 </a:t>
            </a:r>
            <a:r>
              <a:rPr b="0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代表</a:t>
            </a:r>
            <a:r>
              <a:rPr b="0" i="0" lang="en-US" sz="4800" u="none">
                <a:solidFill>
                  <a:srgbClr val="FFCCFF"/>
                </a:solidFill>
                <a:latin typeface="BiauKai"/>
                <a:ea typeface="BiauKai"/>
                <a:cs typeface="BiauKai"/>
                <a:sym typeface="BiauKai"/>
              </a:rPr>
              <a:t>數個</a:t>
            </a:r>
            <a:r>
              <a:rPr b="0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未知</a:t>
            </a:r>
            <a:r>
              <a:rPr b="0" i="0" lang="en-US" sz="4800" u="none">
                <a:solidFill>
                  <a:srgbClr val="FFCCFF"/>
                </a:solidFill>
                <a:latin typeface="BiauKai"/>
                <a:ea typeface="BiauKai"/>
                <a:cs typeface="BiauKai"/>
                <a:sym typeface="BiauKai"/>
              </a:rPr>
              <a:t>字母</a:t>
            </a:r>
            <a:r>
              <a:rPr b="0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、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4800"/>
              <a:buFont typeface="BiauKai"/>
              <a:buNone/>
            </a:pPr>
            <a:r>
              <a:rPr b="1" i="0" lang="en-US" sz="48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0</a:t>
            </a:r>
            <a:r>
              <a:rPr b="1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 </a:t>
            </a:r>
            <a:r>
              <a:rPr b="0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代表任一種</a:t>
            </a:r>
            <a:r>
              <a:rPr b="0" i="0" lang="en-US" sz="4800" u="none">
                <a:solidFill>
                  <a:srgbClr val="FFFF00"/>
                </a:solidFill>
                <a:latin typeface="BiauKai"/>
                <a:ea typeface="BiauKai"/>
                <a:cs typeface="BiauKai"/>
                <a:sym typeface="BiauKai"/>
              </a:rPr>
              <a:t>聲調</a:t>
            </a:r>
            <a:r>
              <a:rPr b="0" i="0" lang="en-US" sz="4800" u="none">
                <a:solidFill>
                  <a:schemeClr val="lt1"/>
                </a:solidFill>
                <a:latin typeface="BiauKai"/>
                <a:ea typeface="BiauKai"/>
                <a:cs typeface="BiauKai"/>
                <a:sym typeface="BiauKai"/>
              </a:rPr>
              <a:t>。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1_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