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61" r:id="rId6"/>
    <p:sldId id="266" r:id="rId7"/>
    <p:sldId id="263" r:id="rId8"/>
    <p:sldId id="264" r:id="rId9"/>
    <p:sldId id="284" r:id="rId10"/>
    <p:sldId id="278" r:id="rId11"/>
  </p:sldIdLst>
  <p:sldSz cx="9144000" cy="5143500" type="screen16x9"/>
  <p:notesSz cx="6858000" cy="9144000"/>
  <p:embeddedFontLst>
    <p:embeddedFont>
      <p:font typeface="Cormorant Unicase SemiBold" charset="0"/>
      <p:regular r:id="rId13"/>
      <p:bold r:id="rId14"/>
    </p:embeddedFont>
    <p:embeddedFont>
      <p:font typeface="Caladea" charset="0"/>
      <p:regular r:id="rId15"/>
      <p:bold r:id="rId16"/>
      <p:italic r:id="rId17"/>
      <p:boldItalic r:id="rId18"/>
    </p:embeddedFont>
    <p:embeddedFont>
      <p:font typeface="標楷體" pitchFamily="65" charset="-120"/>
      <p:regular r:id="rId19"/>
    </p:embeddedFont>
    <p:embeddedFont>
      <p:font typeface="華康行楷體W5" pitchFamily="65" charset="-12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F3435DD-D5BF-434F-9AB2-B4AAB5B4B562}">
  <a:tblStyle styleId="{5F3435DD-D5BF-434F-9AB2-B4AAB5B4B5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370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52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82ab4650b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82ab4650b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19175" y="1306025"/>
            <a:ext cx="5905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855300" y="2133414"/>
            <a:ext cx="7433400" cy="4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5300" y="2611677"/>
            <a:ext cx="7433400" cy="398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2412275" y="412025"/>
            <a:ext cx="4319400" cy="4319400"/>
          </a:xfrm>
          <a:prstGeom prst="ellipse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028725" y="1370250"/>
            <a:ext cx="3086700" cy="240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Char char="𖦹"/>
              <a:defRPr sz="1800" i="1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 i="1"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 i="1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211650" y="2144900"/>
            <a:ext cx="2682626" cy="29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t="22910"/>
          <a:stretch/>
        </p:blipFill>
        <p:spPr>
          <a:xfrm>
            <a:off x="3766450" y="0"/>
            <a:ext cx="1538975" cy="11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3593400" y="7388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“</a:t>
            </a:r>
            <a:endParaRPr sz="72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425" y="2335325"/>
            <a:ext cx="1040950" cy="9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665100" y="983075"/>
            <a:ext cx="7813800" cy="35130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305425"/>
            <a:ext cx="1474600" cy="18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50" y="3382925"/>
            <a:ext cx="1864450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779" y="127557"/>
            <a:ext cx="535791" cy="5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297" y="3055157"/>
            <a:ext cx="1033650" cy="1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69" y="3253802"/>
            <a:ext cx="915112" cy="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9696" y="573860"/>
            <a:ext cx="777608" cy="77287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55400" y="1373375"/>
            <a:ext cx="7033200" cy="27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❧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665100" y="983075"/>
            <a:ext cx="7813800" cy="35130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305425"/>
            <a:ext cx="1474600" cy="18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50" y="3382925"/>
            <a:ext cx="1864450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779" y="127557"/>
            <a:ext cx="535791" cy="5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297" y="3055157"/>
            <a:ext cx="1033650" cy="1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69" y="3253802"/>
            <a:ext cx="915112" cy="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9696" y="573860"/>
            <a:ext cx="777608" cy="77287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055400" y="1373375"/>
            <a:ext cx="3286200" cy="27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802478" y="1373375"/>
            <a:ext cx="3286200" cy="27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𖦹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65100" y="983075"/>
            <a:ext cx="7813800" cy="35130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305425"/>
            <a:ext cx="1474600" cy="18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50" y="3382925"/>
            <a:ext cx="1864450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779" y="127557"/>
            <a:ext cx="535791" cy="5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297" y="3055157"/>
            <a:ext cx="1033650" cy="1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69" y="3253802"/>
            <a:ext cx="915112" cy="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9696" y="573860"/>
            <a:ext cx="777608" cy="77287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055400" y="1373375"/>
            <a:ext cx="2190900" cy="272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476500" y="1373375"/>
            <a:ext cx="2190900" cy="272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97601" y="1373375"/>
            <a:ext cx="2190900" cy="272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 t="2619"/>
          <a:stretch/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72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5400" y="1373375"/>
            <a:ext cx="7033200" cy="2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adea"/>
              <a:buChar char="𖦹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adea"/>
              <a:buChar char="○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adea"/>
              <a:buChar char="■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●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○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■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●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○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■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ctrTitle"/>
          </p:nvPr>
        </p:nvSpPr>
        <p:spPr>
          <a:xfrm>
            <a:off x="1619175" y="1306025"/>
            <a:ext cx="5905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Benefits of learning Cursive Handwriting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ctrTitle" idx="4294967295"/>
          </p:nvPr>
        </p:nvSpPr>
        <p:spPr>
          <a:xfrm>
            <a:off x="1359850" y="2309700"/>
            <a:ext cx="6424200" cy="44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Thanks!</a:t>
            </a:r>
            <a:endParaRPr sz="3000"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4294967295"/>
          </p:nvPr>
        </p:nvSpPr>
        <p:spPr>
          <a:xfrm>
            <a:off x="1359850" y="2792947"/>
            <a:ext cx="6424200" cy="6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Any questions</a:t>
            </a:r>
            <a:r>
              <a:rPr lang="en" sz="1400" dirty="0" smtClean="0">
                <a:solidFill>
                  <a:schemeClr val="lt1"/>
                </a:solidFill>
              </a:rPr>
              <a:t>?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17" name="Google Shape;3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599" y="1518624"/>
            <a:ext cx="837750" cy="8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025" y="562200"/>
            <a:ext cx="650950" cy="6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62" y="760774"/>
            <a:ext cx="1495675" cy="1495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1359850" y="2309700"/>
            <a:ext cx="6424200" cy="44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Hello!</a:t>
            </a:r>
            <a:endParaRPr sz="300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294967295"/>
          </p:nvPr>
        </p:nvSpPr>
        <p:spPr>
          <a:xfrm>
            <a:off x="1359850" y="2792947"/>
            <a:ext cx="6424200" cy="6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I am </a:t>
            </a:r>
            <a:r>
              <a:rPr lang="en-US" sz="1400" dirty="0" smtClean="0">
                <a:solidFill>
                  <a:schemeClr val="lt1"/>
                </a:solidFill>
              </a:rPr>
              <a:t>Teacher Marie.</a:t>
            </a:r>
            <a:endParaRPr sz="14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smtClean="0">
                <a:solidFill>
                  <a:schemeClr val="lt1"/>
                </a:solidFill>
              </a:rPr>
              <a:t>Let the journey begins!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14824"/>
            <a:ext cx="837750" cy="8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2787" y="590550"/>
            <a:ext cx="650950" cy="6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028725" y="1370250"/>
            <a:ext cx="3086700" cy="240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n" dirty="0" smtClean="0"/>
              <a:t>There is a beautiful </a:t>
            </a:r>
            <a:r>
              <a:rPr lang="en" altLang="zh-TW" dirty="0" smtClean="0"/>
              <a:t>style of </a:t>
            </a:r>
            <a:r>
              <a:rPr lang="en" dirty="0" smtClean="0"/>
              <a:t>English </a:t>
            </a:r>
            <a:r>
              <a:rPr lang="en" dirty="0" smtClean="0"/>
              <a:t>handwriting </a:t>
            </a:r>
            <a:r>
              <a:rPr lang="en" dirty="0" smtClean="0"/>
              <a:t>called </a:t>
            </a:r>
            <a:r>
              <a:rPr lang="en" dirty="0" smtClean="0"/>
              <a:t>“CURSIVE”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i="0" dirty="0" smtClean="0">
                <a:latin typeface="華康行楷體W5" pitchFamily="65" charset="-120"/>
                <a:ea typeface="華康行楷體W5" pitchFamily="65" charset="-120"/>
              </a:rPr>
              <a:t>英文書寫體</a:t>
            </a:r>
            <a:endParaRPr i="0" dirty="0"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ctrTitle"/>
          </p:nvPr>
        </p:nvSpPr>
        <p:spPr>
          <a:xfrm>
            <a:off x="855300" y="2133414"/>
            <a:ext cx="7433400" cy="4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It was created </a:t>
            </a:r>
            <a:r>
              <a:rPr lang="en-US" dirty="0" smtClean="0"/>
              <a:t>170 </a:t>
            </a:r>
            <a:r>
              <a:rPr lang="en-US" dirty="0" smtClean="0"/>
              <a:t>years </a:t>
            </a:r>
            <a:r>
              <a:rPr lang="en-US" dirty="0" smtClean="0"/>
              <a:t>ago when people used to write words </a:t>
            </a:r>
            <a:r>
              <a:rPr lang="en-US" dirty="0" smtClean="0"/>
              <a:t>with quills. </a:t>
            </a:r>
            <a:endParaRPr dirty="0"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855300" y="2611677"/>
            <a:ext cx="74334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 smtClean="0">
                <a:latin typeface="華康行楷體W5" pitchFamily="65" charset="-120"/>
                <a:ea typeface="華康行楷體W5" pitchFamily="65" charset="-120"/>
              </a:rPr>
              <a:t>鵝毛筆</a:t>
            </a:r>
            <a:endParaRPr sz="3200" dirty="0">
              <a:latin typeface="華康行楷體W5" pitchFamily="65" charset="-120"/>
              <a:ea typeface="華康行楷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85800" y="438150"/>
            <a:ext cx="7663800" cy="8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dirty="0" smtClean="0">
                <a:latin typeface="Cormorant Unicase SemiBold" charset="0"/>
                <a:ea typeface="標楷體" pitchFamily="65" charset="-120"/>
              </a:rPr>
              <a:t>Quills than became </a:t>
            </a:r>
            <a:r>
              <a:rPr lang="en-US" altLang="zh-TW" sz="3600" dirty="0" smtClean="0">
                <a:latin typeface="Cormorant Unicase SemiBold" charset="0"/>
                <a:ea typeface="標楷體" pitchFamily="65" charset="-120"/>
              </a:rPr>
              <a:t>dip pens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沾水筆在早期，是繪製漫畫的工具</a:t>
            </a:r>
            <a:endParaRPr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055400" y="1373375"/>
            <a:ext cx="7033200" cy="27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4950"/>
            <a:ext cx="344246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28750"/>
            <a:ext cx="37338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 idx="4294967295"/>
          </p:nvPr>
        </p:nvSpPr>
        <p:spPr>
          <a:xfrm>
            <a:off x="2293950" y="4305475"/>
            <a:ext cx="4556100" cy="3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7435" r="8019" b="7141"/>
          <a:stretch/>
        </p:blipFill>
        <p:spPr>
          <a:xfrm>
            <a:off x="1295400" y="438150"/>
            <a:ext cx="6457950" cy="4521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25" y="438150"/>
            <a:ext cx="1600200" cy="16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6487"/>
            <a:ext cx="8350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5325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95550"/>
            <a:ext cx="301625" cy="30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1055400" y="1373375"/>
            <a:ext cx="3286200" cy="27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There is also a trend of learning Mandarin Chinese handwriting with pens </a:t>
            </a:r>
            <a:endParaRPr dirty="0"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2"/>
          </p:nvPr>
        </p:nvSpPr>
        <p:spPr>
          <a:xfrm>
            <a:off x="4802478" y="1373375"/>
            <a:ext cx="3286200" cy="27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8" y="1254511"/>
            <a:ext cx="3742865" cy="2976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3721"/>
          <a:stretch/>
        </p:blipFill>
        <p:spPr>
          <a:xfrm>
            <a:off x="4714413" y="742950"/>
            <a:ext cx="2505537" cy="2716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3721"/>
          <a:stretch/>
        </p:blipFill>
        <p:spPr>
          <a:xfrm>
            <a:off x="4733463" y="1132580"/>
            <a:ext cx="2505537" cy="2716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81" y="666750"/>
            <a:ext cx="697666" cy="70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5209"/>
            <a:ext cx="1727655" cy="1727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Benefits of learning cursive</a:t>
            </a:r>
            <a:endParaRPr dirty="0"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1055400" y="1373375"/>
            <a:ext cx="2190900" cy="272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1.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Make your hands cooperate with your brain.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華康行楷體W5" pitchFamily="65" charset="-120"/>
                <a:ea typeface="華康行楷體W5" pitchFamily="65" charset="-120"/>
              </a:rPr>
              <a:t>訓練腦部和手的協調。</a:t>
            </a:r>
            <a:endParaRPr dirty="0"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2"/>
          </p:nvPr>
        </p:nvSpPr>
        <p:spPr>
          <a:xfrm>
            <a:off x="3476500" y="1373375"/>
            <a:ext cx="2190900" cy="272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b="1" dirty="0" smtClean="0"/>
              <a:t>2.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Being focus.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華康行楷體W5" pitchFamily="65" charset="-120"/>
                <a:ea typeface="華康行楷體W5" pitchFamily="65" charset="-120"/>
              </a:rPr>
              <a:t>培養專注力。</a:t>
            </a:r>
            <a:endParaRPr lang="en-US" altLang="zh-TW" dirty="0" smtClean="0">
              <a:latin typeface="華康行楷體W5" pitchFamily="65" charset="-120"/>
              <a:ea typeface="華康行楷體W5" pitchFamily="65" charset="-12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b="1" dirty="0" smtClean="0">
                <a:latin typeface="Caladea" charset="0"/>
                <a:ea typeface="華康行楷體W5" pitchFamily="65" charset="-120"/>
              </a:rPr>
              <a:t>3.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dirty="0" smtClean="0">
                <a:latin typeface="Caladea" charset="0"/>
                <a:ea typeface="華康行楷體W5" pitchFamily="65" charset="-120"/>
              </a:rPr>
              <a:t>Great signature.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Caladea" charset="0"/>
                <a:ea typeface="華康行楷體W5" pitchFamily="65" charset="-120"/>
              </a:rPr>
              <a:t>簽名變得美美滴。</a:t>
            </a:r>
            <a:endParaRPr lang="en-US" altLang="zh-TW" dirty="0" smtClean="0">
              <a:latin typeface="Caladea" charset="0"/>
              <a:ea typeface="華康行楷體W5" pitchFamily="65" charset="-12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Caladea" charset="0"/>
              <a:ea typeface="華康行楷體W5" pitchFamily="65" charset="-120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3"/>
          </p:nvPr>
        </p:nvSpPr>
        <p:spPr>
          <a:xfrm>
            <a:off x="5897601" y="1373375"/>
            <a:ext cx="2190900" cy="272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b="1" dirty="0" smtClean="0"/>
              <a:t>4.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dirty="0" smtClean="0"/>
              <a:t>Being creative.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華康行楷體W5" pitchFamily="65" charset="-120"/>
                <a:ea typeface="華康行楷體W5" pitchFamily="65" charset="-120"/>
              </a:rPr>
              <a:t>可以設計美術字。</a:t>
            </a:r>
            <a:endParaRPr dirty="0">
              <a:latin typeface="華康行楷體W5" pitchFamily="65" charset="-120"/>
              <a:ea typeface="華康行楷體W5" pitchFamily="65" charset="-120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4239" r="8888" b="19054"/>
          <a:stretch/>
        </p:blipFill>
        <p:spPr>
          <a:xfrm rot="21103703">
            <a:off x="5410200" y="2647949"/>
            <a:ext cx="3352800" cy="1910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40542"/>
            <a:ext cx="990600" cy="99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14750"/>
            <a:ext cx="50241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4" y="895350"/>
            <a:ext cx="426819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48150"/>
            <a:ext cx="7254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609725" y="133350"/>
            <a:ext cx="5905500" cy="1159800"/>
          </a:xfrm>
        </p:spPr>
        <p:txBody>
          <a:bodyPr/>
          <a:lstStyle/>
          <a:p>
            <a:r>
              <a:rPr lang="en-US" altLang="zh-TW" sz="3600" dirty="0" smtClean="0"/>
              <a:t>Let the journey begins!</a:t>
            </a:r>
            <a:endParaRPr lang="zh-TW" altLang="en-US" sz="3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4294967295"/>
          </p:nvPr>
        </p:nvSpPr>
        <p:spPr>
          <a:xfrm>
            <a:off x="0" y="4495800"/>
            <a:ext cx="549275" cy="647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3" b="20559"/>
          <a:stretch/>
        </p:blipFill>
        <p:spPr>
          <a:xfrm>
            <a:off x="2209800" y="1504950"/>
            <a:ext cx="4768850" cy="3150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14550"/>
            <a:ext cx="1447800" cy="14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isbury template">
  <a:themeElements>
    <a:clrScheme name="Custom 347">
      <a:dk1>
        <a:srgbClr val="2A3D41"/>
      </a:dk1>
      <a:lt1>
        <a:srgbClr val="FFFFFF"/>
      </a:lt1>
      <a:dk2>
        <a:srgbClr val="9EA7AA"/>
      </a:dk2>
      <a:lt2>
        <a:srgbClr val="E5ECE4"/>
      </a:lt2>
      <a:accent1>
        <a:srgbClr val="7FA03F"/>
      </a:accent1>
      <a:accent2>
        <a:srgbClr val="364B3C"/>
      </a:accent2>
      <a:accent3>
        <a:srgbClr val="2F7A87"/>
      </a:accent3>
      <a:accent4>
        <a:srgbClr val="69CCF5"/>
      </a:accent4>
      <a:accent5>
        <a:srgbClr val="2182B6"/>
      </a:accent5>
      <a:accent6>
        <a:srgbClr val="83B1BF"/>
      </a:accent6>
      <a:hlink>
        <a:srgbClr val="59830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136</Words>
  <Application>Microsoft Office PowerPoint</Application>
  <PresentationFormat>如螢幕大小 (16:9)</PresentationFormat>
  <Paragraphs>33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Arial</vt:lpstr>
      <vt:lpstr>新細明體</vt:lpstr>
      <vt:lpstr>Cormorant Unicase SemiBold</vt:lpstr>
      <vt:lpstr>Caladea</vt:lpstr>
      <vt:lpstr>標楷體</vt:lpstr>
      <vt:lpstr>華康行楷體W5</vt:lpstr>
      <vt:lpstr>Salisbury template</vt:lpstr>
      <vt:lpstr>The Benefits of learning Cursive Handwriting</vt:lpstr>
      <vt:lpstr>Hello!</vt:lpstr>
      <vt:lpstr>PowerPoint 簡報</vt:lpstr>
      <vt:lpstr>It was created 170 years ago when people used to write words with quills. </vt:lpstr>
      <vt:lpstr>Quills than became dip pens  沾水筆在早期，是繪製漫畫的工具</vt:lpstr>
      <vt:lpstr>PowerPoint 簡報</vt:lpstr>
      <vt:lpstr>There is also a trend of learning Mandarin Chinese handwriting with pens </vt:lpstr>
      <vt:lpstr>The Benefits of learning cursive</vt:lpstr>
      <vt:lpstr>Let the journey begins!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Marie Chen</dc:creator>
  <cp:lastModifiedBy>Marie Chen</cp:lastModifiedBy>
  <cp:revision>15</cp:revision>
  <dcterms:modified xsi:type="dcterms:W3CDTF">2021-01-24T07:49:54Z</dcterms:modified>
</cp:coreProperties>
</file>